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21388388" cy="302799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0000"/>
    <a:srgbClr val="DA2E2E"/>
    <a:srgbClr val="FDF3ED"/>
    <a:srgbClr val="EFB2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E839DD-732F-6104-0B71-3BC448697EB7}" v="1422" dt="2024-01-31T23:45:39.137"/>
    <p1510:client id="{FD7FCB40-53B4-40FB-B9A0-369390CCB47C}" v="1369" dt="2024-01-31T23:57:32.8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73"/>
    <p:restoredTop sz="96327"/>
  </p:normalViewPr>
  <p:slideViewPr>
    <p:cSldViewPr snapToGrid="0" snapToObjects="1">
      <p:cViewPr>
        <p:scale>
          <a:sx n="48" d="100"/>
          <a:sy n="48" d="100"/>
        </p:scale>
        <p:origin x="1806" y="-3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4129" y="4955545"/>
            <a:ext cx="18180130" cy="10541917"/>
          </a:xfrm>
        </p:spPr>
        <p:txBody>
          <a:bodyPr anchor="b"/>
          <a:lstStyle>
            <a:lvl1pPr algn="ctr">
              <a:defRPr sz="1403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3549" y="15903998"/>
            <a:ext cx="16041291" cy="7310649"/>
          </a:xfrm>
        </p:spPr>
        <p:txBody>
          <a:bodyPr/>
          <a:lstStyle>
            <a:lvl1pPr marL="0" indent="0" algn="ctr">
              <a:buNone/>
              <a:defRPr sz="5614"/>
            </a:lvl1pPr>
            <a:lvl2pPr marL="1069437" indent="0" algn="ctr">
              <a:buNone/>
              <a:defRPr sz="4678"/>
            </a:lvl2pPr>
            <a:lvl3pPr marL="2138873" indent="0" algn="ctr">
              <a:buNone/>
              <a:defRPr sz="4210"/>
            </a:lvl3pPr>
            <a:lvl4pPr marL="3208310" indent="0" algn="ctr">
              <a:buNone/>
              <a:defRPr sz="3743"/>
            </a:lvl4pPr>
            <a:lvl5pPr marL="4277746" indent="0" algn="ctr">
              <a:buNone/>
              <a:defRPr sz="3743"/>
            </a:lvl5pPr>
            <a:lvl6pPr marL="5347183" indent="0" algn="ctr">
              <a:buNone/>
              <a:defRPr sz="3743"/>
            </a:lvl6pPr>
            <a:lvl7pPr marL="6416619" indent="0" algn="ctr">
              <a:buNone/>
              <a:defRPr sz="3743"/>
            </a:lvl7pPr>
            <a:lvl8pPr marL="7486056" indent="0" algn="ctr">
              <a:buNone/>
              <a:defRPr sz="3743"/>
            </a:lvl8pPr>
            <a:lvl9pPr marL="8555492" indent="0" algn="ctr">
              <a:buNone/>
              <a:defRPr sz="37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4039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1258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6066" y="1612128"/>
            <a:ext cx="4611871" cy="25660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453" y="1612128"/>
            <a:ext cx="13568259" cy="25660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194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7628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9313" y="7548975"/>
            <a:ext cx="18447485" cy="12595626"/>
          </a:xfrm>
        </p:spPr>
        <p:txBody>
          <a:bodyPr anchor="b"/>
          <a:lstStyle>
            <a:lvl1pPr>
              <a:defRPr sz="1403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9313" y="20263761"/>
            <a:ext cx="18447485" cy="6623742"/>
          </a:xfrm>
        </p:spPr>
        <p:txBody>
          <a:bodyPr/>
          <a:lstStyle>
            <a:lvl1pPr marL="0" indent="0">
              <a:buNone/>
              <a:defRPr sz="5614">
                <a:solidFill>
                  <a:schemeClr val="tx1"/>
                </a:solidFill>
              </a:defRPr>
            </a:lvl1pPr>
            <a:lvl2pPr marL="1069437" indent="0">
              <a:buNone/>
              <a:defRPr sz="4678">
                <a:solidFill>
                  <a:schemeClr val="tx1">
                    <a:tint val="75000"/>
                  </a:schemeClr>
                </a:solidFill>
              </a:defRPr>
            </a:lvl2pPr>
            <a:lvl3pPr marL="2138873" indent="0">
              <a:buNone/>
              <a:defRPr sz="4210">
                <a:solidFill>
                  <a:schemeClr val="tx1">
                    <a:tint val="75000"/>
                  </a:schemeClr>
                </a:solidFill>
              </a:defRPr>
            </a:lvl3pPr>
            <a:lvl4pPr marL="3208310" indent="0">
              <a:buNone/>
              <a:defRPr sz="3743">
                <a:solidFill>
                  <a:schemeClr val="tx1">
                    <a:tint val="75000"/>
                  </a:schemeClr>
                </a:solidFill>
              </a:defRPr>
            </a:lvl4pPr>
            <a:lvl5pPr marL="4277746" indent="0">
              <a:buNone/>
              <a:defRPr sz="3743">
                <a:solidFill>
                  <a:schemeClr val="tx1">
                    <a:tint val="75000"/>
                  </a:schemeClr>
                </a:solidFill>
              </a:defRPr>
            </a:lvl5pPr>
            <a:lvl6pPr marL="5347183" indent="0">
              <a:buNone/>
              <a:defRPr sz="3743">
                <a:solidFill>
                  <a:schemeClr val="tx1">
                    <a:tint val="75000"/>
                  </a:schemeClr>
                </a:solidFill>
              </a:defRPr>
            </a:lvl6pPr>
            <a:lvl7pPr marL="6416619" indent="0">
              <a:buNone/>
              <a:defRPr sz="3743">
                <a:solidFill>
                  <a:schemeClr val="tx1">
                    <a:tint val="75000"/>
                  </a:schemeClr>
                </a:solidFill>
              </a:defRPr>
            </a:lvl7pPr>
            <a:lvl8pPr marL="7486056" indent="0">
              <a:buNone/>
              <a:defRPr sz="3743">
                <a:solidFill>
                  <a:schemeClr val="tx1">
                    <a:tint val="75000"/>
                  </a:schemeClr>
                </a:solidFill>
              </a:defRPr>
            </a:lvl8pPr>
            <a:lvl9pPr marL="8555492" indent="0">
              <a:buNone/>
              <a:defRPr sz="37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988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452" y="8060641"/>
            <a:ext cx="9090065" cy="192123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7871" y="8060641"/>
            <a:ext cx="9090065" cy="192123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8078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237" y="1612135"/>
            <a:ext cx="18447485" cy="585272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240" y="7422802"/>
            <a:ext cx="9048289" cy="3637800"/>
          </a:xfrm>
        </p:spPr>
        <p:txBody>
          <a:bodyPr anchor="b"/>
          <a:lstStyle>
            <a:lvl1pPr marL="0" indent="0">
              <a:buNone/>
              <a:defRPr sz="5614" b="1"/>
            </a:lvl1pPr>
            <a:lvl2pPr marL="1069437" indent="0">
              <a:buNone/>
              <a:defRPr sz="4678" b="1"/>
            </a:lvl2pPr>
            <a:lvl3pPr marL="2138873" indent="0">
              <a:buNone/>
              <a:defRPr sz="4210" b="1"/>
            </a:lvl3pPr>
            <a:lvl4pPr marL="3208310" indent="0">
              <a:buNone/>
              <a:defRPr sz="3743" b="1"/>
            </a:lvl4pPr>
            <a:lvl5pPr marL="4277746" indent="0">
              <a:buNone/>
              <a:defRPr sz="3743" b="1"/>
            </a:lvl5pPr>
            <a:lvl6pPr marL="5347183" indent="0">
              <a:buNone/>
              <a:defRPr sz="3743" b="1"/>
            </a:lvl6pPr>
            <a:lvl7pPr marL="6416619" indent="0">
              <a:buNone/>
              <a:defRPr sz="3743" b="1"/>
            </a:lvl7pPr>
            <a:lvl8pPr marL="7486056" indent="0">
              <a:buNone/>
              <a:defRPr sz="3743" b="1"/>
            </a:lvl8pPr>
            <a:lvl9pPr marL="8555492" indent="0">
              <a:buNone/>
              <a:defRPr sz="37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3240" y="11060602"/>
            <a:ext cx="9048289" cy="162684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7872" y="7422802"/>
            <a:ext cx="9092851" cy="3637800"/>
          </a:xfrm>
        </p:spPr>
        <p:txBody>
          <a:bodyPr anchor="b"/>
          <a:lstStyle>
            <a:lvl1pPr marL="0" indent="0">
              <a:buNone/>
              <a:defRPr sz="5614" b="1"/>
            </a:lvl1pPr>
            <a:lvl2pPr marL="1069437" indent="0">
              <a:buNone/>
              <a:defRPr sz="4678" b="1"/>
            </a:lvl2pPr>
            <a:lvl3pPr marL="2138873" indent="0">
              <a:buNone/>
              <a:defRPr sz="4210" b="1"/>
            </a:lvl3pPr>
            <a:lvl4pPr marL="3208310" indent="0">
              <a:buNone/>
              <a:defRPr sz="3743" b="1"/>
            </a:lvl4pPr>
            <a:lvl5pPr marL="4277746" indent="0">
              <a:buNone/>
              <a:defRPr sz="3743" b="1"/>
            </a:lvl5pPr>
            <a:lvl6pPr marL="5347183" indent="0">
              <a:buNone/>
              <a:defRPr sz="3743" b="1"/>
            </a:lvl6pPr>
            <a:lvl7pPr marL="6416619" indent="0">
              <a:buNone/>
              <a:defRPr sz="3743" b="1"/>
            </a:lvl7pPr>
            <a:lvl8pPr marL="7486056" indent="0">
              <a:buNone/>
              <a:defRPr sz="3743" b="1"/>
            </a:lvl8pPr>
            <a:lvl9pPr marL="8555492" indent="0">
              <a:buNone/>
              <a:defRPr sz="37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7872" y="11060602"/>
            <a:ext cx="9092851" cy="162684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2370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8692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6371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237" y="2018665"/>
            <a:ext cx="6898312" cy="7065328"/>
          </a:xfrm>
        </p:spPr>
        <p:txBody>
          <a:bodyPr anchor="b"/>
          <a:lstStyle>
            <a:lvl1pPr>
              <a:defRPr sz="748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2851" y="4359762"/>
            <a:ext cx="10827871" cy="21518408"/>
          </a:xfrm>
        </p:spPr>
        <p:txBody>
          <a:bodyPr/>
          <a:lstStyle>
            <a:lvl1pPr>
              <a:defRPr sz="7485"/>
            </a:lvl1pPr>
            <a:lvl2pPr>
              <a:defRPr sz="6549"/>
            </a:lvl2pPr>
            <a:lvl3pPr>
              <a:defRPr sz="5614"/>
            </a:lvl3pPr>
            <a:lvl4pPr>
              <a:defRPr sz="4678"/>
            </a:lvl4pPr>
            <a:lvl5pPr>
              <a:defRPr sz="4678"/>
            </a:lvl5pPr>
            <a:lvl6pPr>
              <a:defRPr sz="4678"/>
            </a:lvl6pPr>
            <a:lvl7pPr>
              <a:defRPr sz="4678"/>
            </a:lvl7pPr>
            <a:lvl8pPr>
              <a:defRPr sz="4678"/>
            </a:lvl8pPr>
            <a:lvl9pPr>
              <a:defRPr sz="467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237" y="9083992"/>
            <a:ext cx="6898312" cy="16829220"/>
          </a:xfrm>
        </p:spPr>
        <p:txBody>
          <a:bodyPr/>
          <a:lstStyle>
            <a:lvl1pPr marL="0" indent="0">
              <a:buNone/>
              <a:defRPr sz="3743"/>
            </a:lvl1pPr>
            <a:lvl2pPr marL="1069437" indent="0">
              <a:buNone/>
              <a:defRPr sz="3275"/>
            </a:lvl2pPr>
            <a:lvl3pPr marL="2138873" indent="0">
              <a:buNone/>
              <a:defRPr sz="2807"/>
            </a:lvl3pPr>
            <a:lvl4pPr marL="3208310" indent="0">
              <a:buNone/>
              <a:defRPr sz="2339"/>
            </a:lvl4pPr>
            <a:lvl5pPr marL="4277746" indent="0">
              <a:buNone/>
              <a:defRPr sz="2339"/>
            </a:lvl5pPr>
            <a:lvl6pPr marL="5347183" indent="0">
              <a:buNone/>
              <a:defRPr sz="2339"/>
            </a:lvl6pPr>
            <a:lvl7pPr marL="6416619" indent="0">
              <a:buNone/>
              <a:defRPr sz="2339"/>
            </a:lvl7pPr>
            <a:lvl8pPr marL="7486056" indent="0">
              <a:buNone/>
              <a:defRPr sz="2339"/>
            </a:lvl8pPr>
            <a:lvl9pPr marL="8555492" indent="0">
              <a:buNone/>
              <a:defRPr sz="233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452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237" y="2018665"/>
            <a:ext cx="6898312" cy="7065328"/>
          </a:xfrm>
        </p:spPr>
        <p:txBody>
          <a:bodyPr anchor="b"/>
          <a:lstStyle>
            <a:lvl1pPr>
              <a:defRPr sz="748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2851" y="4359762"/>
            <a:ext cx="10827871" cy="21518408"/>
          </a:xfrm>
        </p:spPr>
        <p:txBody>
          <a:bodyPr anchor="t"/>
          <a:lstStyle>
            <a:lvl1pPr marL="0" indent="0">
              <a:buNone/>
              <a:defRPr sz="7485"/>
            </a:lvl1pPr>
            <a:lvl2pPr marL="1069437" indent="0">
              <a:buNone/>
              <a:defRPr sz="6549"/>
            </a:lvl2pPr>
            <a:lvl3pPr marL="2138873" indent="0">
              <a:buNone/>
              <a:defRPr sz="5614"/>
            </a:lvl3pPr>
            <a:lvl4pPr marL="3208310" indent="0">
              <a:buNone/>
              <a:defRPr sz="4678"/>
            </a:lvl4pPr>
            <a:lvl5pPr marL="4277746" indent="0">
              <a:buNone/>
              <a:defRPr sz="4678"/>
            </a:lvl5pPr>
            <a:lvl6pPr marL="5347183" indent="0">
              <a:buNone/>
              <a:defRPr sz="4678"/>
            </a:lvl6pPr>
            <a:lvl7pPr marL="6416619" indent="0">
              <a:buNone/>
              <a:defRPr sz="4678"/>
            </a:lvl7pPr>
            <a:lvl8pPr marL="7486056" indent="0">
              <a:buNone/>
              <a:defRPr sz="4678"/>
            </a:lvl8pPr>
            <a:lvl9pPr marL="8555492" indent="0">
              <a:buNone/>
              <a:defRPr sz="467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237" y="9083992"/>
            <a:ext cx="6898312" cy="16829220"/>
          </a:xfrm>
        </p:spPr>
        <p:txBody>
          <a:bodyPr/>
          <a:lstStyle>
            <a:lvl1pPr marL="0" indent="0">
              <a:buNone/>
              <a:defRPr sz="3743"/>
            </a:lvl1pPr>
            <a:lvl2pPr marL="1069437" indent="0">
              <a:buNone/>
              <a:defRPr sz="3275"/>
            </a:lvl2pPr>
            <a:lvl3pPr marL="2138873" indent="0">
              <a:buNone/>
              <a:defRPr sz="2807"/>
            </a:lvl3pPr>
            <a:lvl4pPr marL="3208310" indent="0">
              <a:buNone/>
              <a:defRPr sz="2339"/>
            </a:lvl4pPr>
            <a:lvl5pPr marL="4277746" indent="0">
              <a:buNone/>
              <a:defRPr sz="2339"/>
            </a:lvl5pPr>
            <a:lvl6pPr marL="5347183" indent="0">
              <a:buNone/>
              <a:defRPr sz="2339"/>
            </a:lvl6pPr>
            <a:lvl7pPr marL="6416619" indent="0">
              <a:buNone/>
              <a:defRPr sz="2339"/>
            </a:lvl7pPr>
            <a:lvl8pPr marL="7486056" indent="0">
              <a:buNone/>
              <a:defRPr sz="2339"/>
            </a:lvl8pPr>
            <a:lvl9pPr marL="8555492" indent="0">
              <a:buNone/>
              <a:defRPr sz="233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738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452" y="1612135"/>
            <a:ext cx="18447485" cy="5852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452" y="8060641"/>
            <a:ext cx="18447485" cy="192123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452" y="28065058"/>
            <a:ext cx="4812387" cy="16121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F4221-708B-2541-A106-D5C0A9580F4A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4904" y="28065058"/>
            <a:ext cx="7218581" cy="16121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5549" y="28065058"/>
            <a:ext cx="4812387" cy="16121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C6377-6E4C-A349-98D4-C25081C468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9678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873" rtl="0" eaLnBrk="1" latinLnBrk="0" hangingPunct="1">
        <a:lnSpc>
          <a:spcPct val="90000"/>
        </a:lnSpc>
        <a:spcBef>
          <a:spcPct val="0"/>
        </a:spcBef>
        <a:buNone/>
        <a:defRPr sz="102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718" indent="-534718" algn="l" defTabSz="2138873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9" kern="1200">
          <a:solidFill>
            <a:schemeClr val="tx1"/>
          </a:solidFill>
          <a:latin typeface="+mn-lt"/>
          <a:ea typeface="+mn-ea"/>
          <a:cs typeface="+mn-cs"/>
        </a:defRPr>
      </a:lvl1pPr>
      <a:lvl2pPr marL="1604155" indent="-534718" algn="l" defTabSz="2138873" rtl="0" eaLnBrk="1" latinLnBrk="0" hangingPunct="1">
        <a:lnSpc>
          <a:spcPct val="90000"/>
        </a:lnSpc>
        <a:spcBef>
          <a:spcPts val="1170"/>
        </a:spcBef>
        <a:buFont typeface="Arial" panose="020B0604020202020204" pitchFamily="34" charset="0"/>
        <a:buChar char="•"/>
        <a:defRPr sz="5614" kern="1200">
          <a:solidFill>
            <a:schemeClr val="tx1"/>
          </a:solidFill>
          <a:latin typeface="+mn-lt"/>
          <a:ea typeface="+mn-ea"/>
          <a:cs typeface="+mn-cs"/>
        </a:defRPr>
      </a:lvl2pPr>
      <a:lvl3pPr marL="2673591" indent="-534718" algn="l" defTabSz="2138873" rtl="0" eaLnBrk="1" latinLnBrk="0" hangingPunct="1">
        <a:lnSpc>
          <a:spcPct val="90000"/>
        </a:lnSpc>
        <a:spcBef>
          <a:spcPts val="1170"/>
        </a:spcBef>
        <a:buFont typeface="Arial" panose="020B0604020202020204" pitchFamily="34" charset="0"/>
        <a:buChar char="•"/>
        <a:defRPr sz="4678" kern="1200">
          <a:solidFill>
            <a:schemeClr val="tx1"/>
          </a:solidFill>
          <a:latin typeface="+mn-lt"/>
          <a:ea typeface="+mn-ea"/>
          <a:cs typeface="+mn-cs"/>
        </a:defRPr>
      </a:lvl3pPr>
      <a:lvl4pPr marL="3743028" indent="-534718" algn="l" defTabSz="2138873" rtl="0" eaLnBrk="1" latinLnBrk="0" hangingPunct="1">
        <a:lnSpc>
          <a:spcPct val="90000"/>
        </a:lnSpc>
        <a:spcBef>
          <a:spcPts val="1170"/>
        </a:spcBef>
        <a:buFont typeface="Arial" panose="020B0604020202020204" pitchFamily="34" charset="0"/>
        <a:buChar char="•"/>
        <a:defRPr sz="4210" kern="1200">
          <a:solidFill>
            <a:schemeClr val="tx1"/>
          </a:solidFill>
          <a:latin typeface="+mn-lt"/>
          <a:ea typeface="+mn-ea"/>
          <a:cs typeface="+mn-cs"/>
        </a:defRPr>
      </a:lvl4pPr>
      <a:lvl5pPr marL="4812464" indent="-534718" algn="l" defTabSz="2138873" rtl="0" eaLnBrk="1" latinLnBrk="0" hangingPunct="1">
        <a:lnSpc>
          <a:spcPct val="90000"/>
        </a:lnSpc>
        <a:spcBef>
          <a:spcPts val="1170"/>
        </a:spcBef>
        <a:buFont typeface="Arial" panose="020B0604020202020204" pitchFamily="34" charset="0"/>
        <a:buChar char="•"/>
        <a:defRPr sz="4210" kern="1200">
          <a:solidFill>
            <a:schemeClr val="tx1"/>
          </a:solidFill>
          <a:latin typeface="+mn-lt"/>
          <a:ea typeface="+mn-ea"/>
          <a:cs typeface="+mn-cs"/>
        </a:defRPr>
      </a:lvl5pPr>
      <a:lvl6pPr marL="5881901" indent="-534718" algn="l" defTabSz="2138873" rtl="0" eaLnBrk="1" latinLnBrk="0" hangingPunct="1">
        <a:lnSpc>
          <a:spcPct val="90000"/>
        </a:lnSpc>
        <a:spcBef>
          <a:spcPts val="1170"/>
        </a:spcBef>
        <a:buFont typeface="Arial" panose="020B0604020202020204" pitchFamily="34" charset="0"/>
        <a:buChar char="•"/>
        <a:defRPr sz="4210" kern="1200">
          <a:solidFill>
            <a:schemeClr val="tx1"/>
          </a:solidFill>
          <a:latin typeface="+mn-lt"/>
          <a:ea typeface="+mn-ea"/>
          <a:cs typeface="+mn-cs"/>
        </a:defRPr>
      </a:lvl6pPr>
      <a:lvl7pPr marL="6951337" indent="-534718" algn="l" defTabSz="2138873" rtl="0" eaLnBrk="1" latinLnBrk="0" hangingPunct="1">
        <a:lnSpc>
          <a:spcPct val="90000"/>
        </a:lnSpc>
        <a:spcBef>
          <a:spcPts val="1170"/>
        </a:spcBef>
        <a:buFont typeface="Arial" panose="020B0604020202020204" pitchFamily="34" charset="0"/>
        <a:buChar char="•"/>
        <a:defRPr sz="4210" kern="1200">
          <a:solidFill>
            <a:schemeClr val="tx1"/>
          </a:solidFill>
          <a:latin typeface="+mn-lt"/>
          <a:ea typeface="+mn-ea"/>
          <a:cs typeface="+mn-cs"/>
        </a:defRPr>
      </a:lvl7pPr>
      <a:lvl8pPr marL="8020774" indent="-534718" algn="l" defTabSz="2138873" rtl="0" eaLnBrk="1" latinLnBrk="0" hangingPunct="1">
        <a:lnSpc>
          <a:spcPct val="90000"/>
        </a:lnSpc>
        <a:spcBef>
          <a:spcPts val="1170"/>
        </a:spcBef>
        <a:buFont typeface="Arial" panose="020B0604020202020204" pitchFamily="34" charset="0"/>
        <a:buChar char="•"/>
        <a:defRPr sz="4210" kern="1200">
          <a:solidFill>
            <a:schemeClr val="tx1"/>
          </a:solidFill>
          <a:latin typeface="+mn-lt"/>
          <a:ea typeface="+mn-ea"/>
          <a:cs typeface="+mn-cs"/>
        </a:defRPr>
      </a:lvl8pPr>
      <a:lvl9pPr marL="9090210" indent="-534718" algn="l" defTabSz="2138873" rtl="0" eaLnBrk="1" latinLnBrk="0" hangingPunct="1">
        <a:lnSpc>
          <a:spcPct val="90000"/>
        </a:lnSpc>
        <a:spcBef>
          <a:spcPts val="1170"/>
        </a:spcBef>
        <a:buFont typeface="Arial" panose="020B0604020202020204" pitchFamily="34" charset="0"/>
        <a:buChar char="•"/>
        <a:defRPr sz="42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873" rtl="0" eaLnBrk="1" latinLnBrk="0" hangingPunct="1">
        <a:defRPr sz="4210" kern="1200">
          <a:solidFill>
            <a:schemeClr val="tx1"/>
          </a:solidFill>
          <a:latin typeface="+mn-lt"/>
          <a:ea typeface="+mn-ea"/>
          <a:cs typeface="+mn-cs"/>
        </a:defRPr>
      </a:lvl1pPr>
      <a:lvl2pPr marL="1069437" algn="l" defTabSz="2138873" rtl="0" eaLnBrk="1" latinLnBrk="0" hangingPunct="1">
        <a:defRPr sz="4210" kern="1200">
          <a:solidFill>
            <a:schemeClr val="tx1"/>
          </a:solidFill>
          <a:latin typeface="+mn-lt"/>
          <a:ea typeface="+mn-ea"/>
          <a:cs typeface="+mn-cs"/>
        </a:defRPr>
      </a:lvl2pPr>
      <a:lvl3pPr marL="2138873" algn="l" defTabSz="2138873" rtl="0" eaLnBrk="1" latinLnBrk="0" hangingPunct="1">
        <a:defRPr sz="4210" kern="1200">
          <a:solidFill>
            <a:schemeClr val="tx1"/>
          </a:solidFill>
          <a:latin typeface="+mn-lt"/>
          <a:ea typeface="+mn-ea"/>
          <a:cs typeface="+mn-cs"/>
        </a:defRPr>
      </a:lvl3pPr>
      <a:lvl4pPr marL="3208310" algn="l" defTabSz="2138873" rtl="0" eaLnBrk="1" latinLnBrk="0" hangingPunct="1">
        <a:defRPr sz="4210" kern="1200">
          <a:solidFill>
            <a:schemeClr val="tx1"/>
          </a:solidFill>
          <a:latin typeface="+mn-lt"/>
          <a:ea typeface="+mn-ea"/>
          <a:cs typeface="+mn-cs"/>
        </a:defRPr>
      </a:lvl4pPr>
      <a:lvl5pPr marL="4277746" algn="l" defTabSz="2138873" rtl="0" eaLnBrk="1" latinLnBrk="0" hangingPunct="1">
        <a:defRPr sz="4210" kern="1200">
          <a:solidFill>
            <a:schemeClr val="tx1"/>
          </a:solidFill>
          <a:latin typeface="+mn-lt"/>
          <a:ea typeface="+mn-ea"/>
          <a:cs typeface="+mn-cs"/>
        </a:defRPr>
      </a:lvl5pPr>
      <a:lvl6pPr marL="5347183" algn="l" defTabSz="2138873" rtl="0" eaLnBrk="1" latinLnBrk="0" hangingPunct="1">
        <a:defRPr sz="4210" kern="1200">
          <a:solidFill>
            <a:schemeClr val="tx1"/>
          </a:solidFill>
          <a:latin typeface="+mn-lt"/>
          <a:ea typeface="+mn-ea"/>
          <a:cs typeface="+mn-cs"/>
        </a:defRPr>
      </a:lvl6pPr>
      <a:lvl7pPr marL="6416619" algn="l" defTabSz="2138873" rtl="0" eaLnBrk="1" latinLnBrk="0" hangingPunct="1">
        <a:defRPr sz="4210" kern="1200">
          <a:solidFill>
            <a:schemeClr val="tx1"/>
          </a:solidFill>
          <a:latin typeface="+mn-lt"/>
          <a:ea typeface="+mn-ea"/>
          <a:cs typeface="+mn-cs"/>
        </a:defRPr>
      </a:lvl7pPr>
      <a:lvl8pPr marL="7486056" algn="l" defTabSz="2138873" rtl="0" eaLnBrk="1" latinLnBrk="0" hangingPunct="1">
        <a:defRPr sz="4210" kern="1200">
          <a:solidFill>
            <a:schemeClr val="tx1"/>
          </a:solidFill>
          <a:latin typeface="+mn-lt"/>
          <a:ea typeface="+mn-ea"/>
          <a:cs typeface="+mn-cs"/>
        </a:defRPr>
      </a:lvl8pPr>
      <a:lvl9pPr marL="8555492" algn="l" defTabSz="2138873" rtl="0" eaLnBrk="1" latinLnBrk="0" hangingPunct="1">
        <a:defRPr sz="42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6" name="Picture 1065" descr="A qr code with red and black squares&#10;&#10;Description automatically generated">
            <a:extLst>
              <a:ext uri="{FF2B5EF4-FFF2-40B4-BE49-F238E27FC236}">
                <a16:creationId xmlns:a16="http://schemas.microsoft.com/office/drawing/2014/main" id="{26C2C542-D019-B0BB-9162-B70B95B51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8822" y="10130156"/>
            <a:ext cx="1770802" cy="1770802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E6FFAD7D-14FF-0D42-36D5-97BA7DEBA6C9}"/>
              </a:ext>
            </a:extLst>
          </p:cNvPr>
          <p:cNvSpPr txBox="1"/>
          <p:nvPr/>
        </p:nvSpPr>
        <p:spPr>
          <a:xfrm>
            <a:off x="1540872" y="20495177"/>
            <a:ext cx="5543965" cy="4462760"/>
          </a:xfrm>
          <a:prstGeom prst="rect">
            <a:avLst/>
          </a:prstGeom>
          <a:solidFill>
            <a:schemeClr val="accent2">
              <a:lumMod val="20000"/>
              <a:lumOff val="80000"/>
              <a:alpha val="30000"/>
            </a:schemeClr>
          </a:solidFill>
          <a:ln w="57150">
            <a:solidFill>
              <a:srgbClr val="C00000"/>
            </a:solidFill>
          </a:ln>
        </p:spPr>
        <p:txBody>
          <a:bodyPr wrap="square" lIns="216000" tIns="45720" rIns="216000" bIns="45720" rtlCol="0" anchor="t">
            <a:spAutoFit/>
          </a:bodyPr>
          <a:lstStyle/>
          <a:p>
            <a:pPr algn="just"/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sz="2400" dirty="0">
              <a:latin typeface="Arial"/>
              <a:cs typeface="Arial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 dirty="0">
                <a:latin typeface="Arial"/>
                <a:cs typeface="Arial"/>
              </a:rPr>
              <a:t>Comparison between the scores given by the objective metrics and the scores given by the observers.</a:t>
            </a:r>
          </a:p>
          <a:p>
            <a:pPr marL="342900" indent="-342900" algn="just">
              <a:buFont typeface="Arial"/>
              <a:buChar char="•"/>
            </a:pPr>
            <a:endParaRPr lang="en-US" sz="2400" dirty="0">
              <a:latin typeface="Arial"/>
              <a:cs typeface="Arial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 dirty="0">
                <a:latin typeface="Arial"/>
                <a:cs typeface="Arial"/>
              </a:rPr>
              <a:t>Study a new metric that might provide a better matching between objective IQA and subjective evaluations.</a:t>
            </a:r>
          </a:p>
          <a:p>
            <a:endParaRPr lang="en-GB" dirty="0">
              <a:latin typeface="Calibri" panose="020F0502020204030204"/>
              <a:ea typeface="Calibri"/>
              <a:cs typeface="Calibri"/>
            </a:endParaRPr>
          </a:p>
          <a:p>
            <a:endParaRPr lang="en-GB" dirty="0"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9B2AF7D6-F499-2BD6-8EF2-473CA31DF4C4}"/>
              </a:ext>
            </a:extLst>
          </p:cNvPr>
          <p:cNvSpPr txBox="1">
            <a:spLocks/>
          </p:cNvSpPr>
          <p:nvPr/>
        </p:nvSpPr>
        <p:spPr>
          <a:xfrm>
            <a:off x="1467664" y="11069674"/>
            <a:ext cx="7357661" cy="7971413"/>
          </a:xfrm>
          <a:prstGeom prst="rect">
            <a:avLst/>
          </a:prstGeom>
          <a:solidFill>
            <a:srgbClr val="FDF3ED"/>
          </a:solidFill>
          <a:ln w="57150">
            <a:solidFill>
              <a:srgbClr val="C00000"/>
            </a:solidFill>
          </a:ln>
        </p:spPr>
        <p:txBody>
          <a:bodyPr wrap="square" lIns="216000" rIns="216000" rtlCol="0">
            <a:spAutoFit/>
          </a:bodyPr>
          <a:lstStyle/>
          <a:p>
            <a:pPr algn="just"/>
            <a:endParaRPr lang="en-US" sz="3200" b="1" i="0" dirty="0">
              <a:effectLst/>
              <a:latin typeface="Arial" panose="020B0604020202020204" pitchFamily="34" charset="0"/>
            </a:endParaRPr>
          </a:p>
          <a:p>
            <a:pPr algn="just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Printer-proof Steganography methods are typically based on Generative Adversarial Networks (GANs) to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encode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decode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information. A noise simulation network was added to account for the noise introduced by the printer and the optical sensor that captures the image.</a:t>
            </a:r>
          </a:p>
          <a:p>
            <a:pPr algn="just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Printer-proof steganography methods are: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StegaStamp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first model to capable of decoding data from printed images;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CodeFace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 It introduces a new security system for encoding and decoding facial images that are printed in common identity documents;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CodeFace w/ Riemannian Geometry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extends the loss function based on the L2 distance between images to the Riemannian manifold of symmetric and positive definite matrices;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FStega: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uses Fourier Operators to encode in regions of medium to high frequencies;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StampOne: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mitigates distortion-related issues by using Depthwise to normalize frequencies.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3994D8B-66B4-7948-A56F-3746A9C60A6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1545657" y="2633281"/>
            <a:ext cx="18447485" cy="3637800"/>
          </a:xfr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4800" b="1" dirty="0">
                <a:latin typeface="Franklin Gothic Medium" panose="020B0603020102020204" pitchFamily="34" charset="0"/>
              </a:rPr>
              <a:t>Metrics of Automatic Image Quality Assessment Based on Human Perception --- A comparative study and a proposal of a new metric</a:t>
            </a:r>
            <a:br>
              <a:rPr lang="en-GB" sz="4800" dirty="0">
                <a:latin typeface="Franklin Gothic Medium" panose="020B0603020102020204" pitchFamily="34" charset="0"/>
              </a:rPr>
            </a:b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André Neto</a:t>
            </a:r>
            <a:b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Advisors: Nuno Gonçalves, João Marcos</a:t>
            </a:r>
            <a:b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Institute of Systems and Robotics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59B3DE-210C-3845-BAA2-5116D5A50BB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1467665" y="6689809"/>
            <a:ext cx="18447485" cy="3637800"/>
          </a:xfrm>
        </p:spPr>
        <p:txBody>
          <a:bodyPr>
            <a:normAutofit/>
          </a:bodyPr>
          <a:lstStyle/>
          <a:p>
            <a:endParaRPr lang="en-GB" b="0" dirty="0"/>
          </a:p>
          <a:p>
            <a:endParaRPr lang="en-GB" b="0" dirty="0"/>
          </a:p>
        </p:txBody>
      </p:sp>
      <p:sp>
        <p:nvSpPr>
          <p:cNvPr id="9" name="Retângulo 47">
            <a:extLst>
              <a:ext uri="{FF2B5EF4-FFF2-40B4-BE49-F238E27FC236}">
                <a16:creationId xmlns:a16="http://schemas.microsoft.com/office/drawing/2014/main" id="{B631DFA0-64F5-3248-8B27-50D0A27978B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21386800" cy="231013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pic>
        <p:nvPicPr>
          <p:cNvPr id="10" name="Picture 9" descr="Logo&#10;&#10;Description automatically generated with medium confidence">
            <a:extLst>
              <a:ext uri="{FF2B5EF4-FFF2-40B4-BE49-F238E27FC236}">
                <a16:creationId xmlns:a16="http://schemas.microsoft.com/office/drawing/2014/main" id="{5FE847D2-7D12-5B4A-92C0-D96150B6926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9400" y="737601"/>
            <a:ext cx="4015432" cy="958787"/>
          </a:xfrm>
          <a:prstGeom prst="rect">
            <a:avLst/>
          </a:prstGeom>
        </p:spPr>
      </p:pic>
      <p:cxnSp>
        <p:nvCxnSpPr>
          <p:cNvPr id="12" name="Conexão reta unidirecional 45">
            <a:extLst>
              <a:ext uri="{FF2B5EF4-FFF2-40B4-BE49-F238E27FC236}">
                <a16:creationId xmlns:a16="http://schemas.microsoft.com/office/drawing/2014/main" id="{4F6DA994-FCC7-8A4C-B1C8-FE32E672AF5B}"/>
              </a:ext>
            </a:extLst>
          </p:cNvPr>
          <p:cNvCxnSpPr>
            <a:cxnSpLocks/>
          </p:cNvCxnSpPr>
          <p:nvPr/>
        </p:nvCxnSpPr>
        <p:spPr>
          <a:xfrm flipV="1">
            <a:off x="464400" y="29134800"/>
            <a:ext cx="20610000" cy="28800"/>
          </a:xfrm>
          <a:prstGeom prst="straightConnector1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3">
            <a:extLst>
              <a:ext uri="{FF2B5EF4-FFF2-40B4-BE49-F238E27FC236}">
                <a16:creationId xmlns:a16="http://schemas.microsoft.com/office/drawing/2014/main" id="{CCC6B9B9-59FE-3046-935C-B452E8CC03B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83556" y="414045"/>
            <a:ext cx="13878549" cy="16566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213887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292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40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n-lt"/>
              </a:rPr>
              <a:t>CoDEEC</a:t>
            </a:r>
            <a:r>
              <a:rPr lang="en-GB" sz="4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n-lt"/>
              </a:rPr>
              <a:t> 2023  Winter Edition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2B6EAA-E063-3846-AD27-C306B26B6BF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467664" y="6805994"/>
            <a:ext cx="18447485" cy="2954655"/>
          </a:xfrm>
          <a:prstGeom prst="rect">
            <a:avLst/>
          </a:prstGeom>
          <a:solidFill>
            <a:srgbClr val="FDF3ED"/>
          </a:solidFill>
          <a:ln w="57150">
            <a:solidFill>
              <a:srgbClr val="C00000"/>
            </a:solidFill>
          </a:ln>
        </p:spPr>
        <p:txBody>
          <a:bodyPr wrap="square" lIns="216000" tIns="45720" rIns="216000" bIns="45720" rtlCol="0" anchor="t">
            <a:spAutoFit/>
          </a:bodyPr>
          <a:lstStyle/>
          <a:p>
            <a:pPr algn="just"/>
            <a:endParaRPr lang="en-US" sz="240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400" i="0" dirty="0">
                <a:effectLst/>
                <a:latin typeface="Arial"/>
                <a:cs typeface="Arial"/>
              </a:rPr>
              <a:t>Printer-proof</a:t>
            </a:r>
            <a:r>
              <a:rPr lang="en-US" sz="2400" b="1" i="0" dirty="0">
                <a:effectLst/>
                <a:latin typeface="Arial"/>
                <a:cs typeface="Arial"/>
              </a:rPr>
              <a:t> Steganography</a:t>
            </a:r>
            <a:r>
              <a:rPr lang="en-US" sz="2400" b="0" i="0" dirty="0">
                <a:effectLst/>
                <a:latin typeface="Arial"/>
                <a:cs typeface="Arial"/>
              </a:rPr>
              <a:t> adds one extra layer of security to ID cards, acting like a signature on visual content. Consequently, it introduces </a:t>
            </a:r>
            <a:r>
              <a:rPr lang="en-US" sz="2400" dirty="0">
                <a:latin typeface="Arial"/>
                <a:cs typeface="Arial"/>
              </a:rPr>
              <a:t>distortions in the image, degrading its original quality and compromising its content. </a:t>
            </a:r>
            <a:r>
              <a:rPr lang="en-US" sz="2400" b="1" dirty="0">
                <a:latin typeface="Arial"/>
                <a:cs typeface="Arial"/>
              </a:rPr>
              <a:t>+ Information = + Image distortion!</a:t>
            </a:r>
          </a:p>
          <a:p>
            <a:pPr algn="just"/>
            <a:r>
              <a:rPr lang="en-US" sz="2400" dirty="0">
                <a:latin typeface="Arial"/>
                <a:cs typeface="Arial"/>
              </a:rPr>
              <a:t>We rely on </a:t>
            </a:r>
            <a:r>
              <a:rPr lang="en-GB" sz="2400" b="1" dirty="0">
                <a:latin typeface="Arial"/>
                <a:cs typeface="Arial"/>
              </a:rPr>
              <a:t>Image Quality Assessment </a:t>
            </a:r>
            <a:r>
              <a:rPr lang="en-GB" sz="2400" dirty="0">
                <a:latin typeface="Arial"/>
                <a:cs typeface="Arial"/>
              </a:rPr>
              <a:t>(IQA) metrics to assess the quality of the images. </a:t>
            </a:r>
            <a:r>
              <a:rPr lang="en-US" sz="2400" dirty="0">
                <a:latin typeface="Arial"/>
                <a:cs typeface="Arial"/>
              </a:rPr>
              <a:t>However, t</a:t>
            </a:r>
            <a:r>
              <a:rPr lang="en-US" sz="2400" b="0" i="0" dirty="0">
                <a:effectLst/>
                <a:latin typeface="Arial"/>
                <a:cs typeface="Arial"/>
              </a:rPr>
              <a:t>hese metrics often fail to assess image quality as a common human would!</a:t>
            </a:r>
            <a:endParaRPr lang="en-GB" sz="2400" dirty="0">
              <a:latin typeface="Arial"/>
              <a:cs typeface="Arial"/>
            </a:endParaRPr>
          </a:p>
          <a:p>
            <a:pPr algn="just"/>
            <a:endParaRPr lang="en-US" sz="2400" dirty="0">
              <a:latin typeface="Arial"/>
              <a:cs typeface="Arial"/>
            </a:endParaRPr>
          </a:p>
          <a:p>
            <a:pPr algn="ctr"/>
            <a:r>
              <a:rPr lang="en-GB" sz="2400" b="1" dirty="0">
                <a:latin typeface="Arial"/>
                <a:cs typeface="Arial"/>
              </a:rPr>
              <a:t>Is there any metric that assesses images much like we, humans do?</a:t>
            </a:r>
          </a:p>
          <a:p>
            <a:pPr algn="just"/>
            <a:endParaRPr lang="en-GB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83CC40E0-6196-194E-87AC-0D7D6BCA0B4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3525" y="-100356"/>
            <a:ext cx="2599749" cy="2605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E31E9A2-3427-506D-DBF4-E36EF11C58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484933" y="6120338"/>
            <a:ext cx="4429043" cy="1018263"/>
          </a:xfrm>
          <a:prstGeom prst="roundRect">
            <a:avLst/>
          </a:prstGeom>
          <a:solidFill>
            <a:srgbClr val="EFB2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chemeClr val="tx1"/>
                </a:solidFill>
                <a:latin typeface="Franklin Gothic Medium" panose="020B0603020102020204" pitchFamily="34" charset="0"/>
              </a:rPr>
              <a:t>Motivation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6046D7A-7D5E-B322-3EAB-A8B5FAD85980}"/>
              </a:ext>
            </a:extLst>
          </p:cNvPr>
          <p:cNvSpPr>
            <a:spLocks/>
          </p:cNvSpPr>
          <p:nvPr/>
        </p:nvSpPr>
        <p:spPr>
          <a:xfrm>
            <a:off x="1755729" y="10379472"/>
            <a:ext cx="6792686" cy="1018263"/>
          </a:xfrm>
          <a:prstGeom prst="roundRect">
            <a:avLst/>
          </a:prstGeom>
          <a:solidFill>
            <a:srgbClr val="EFB2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chemeClr val="tx1"/>
                </a:solidFill>
                <a:latin typeface="Franklin Gothic Medium" panose="020B0603020102020204" pitchFamily="34" charset="0"/>
              </a:rPr>
              <a:t>Printer-proof Steganography</a:t>
            </a:r>
          </a:p>
        </p:txBody>
      </p:sp>
      <p:pic>
        <p:nvPicPr>
          <p:cNvPr id="31" name="Picture 30" descr="A white rectangular sign with grey text">
            <a:extLst>
              <a:ext uri="{FF2B5EF4-FFF2-40B4-BE49-F238E27FC236}">
                <a16:creationId xmlns:a16="http://schemas.microsoft.com/office/drawing/2014/main" id="{41F4EAD4-E769-EC6D-9012-0583D9DC94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765" y="28933562"/>
            <a:ext cx="4827578" cy="1451265"/>
          </a:xfrm>
          <a:prstGeom prst="rect">
            <a:avLst/>
          </a:prstGeom>
        </p:spPr>
      </p:pic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84516473-F865-A598-4D36-1A57A241AB0E}"/>
              </a:ext>
            </a:extLst>
          </p:cNvPr>
          <p:cNvSpPr txBox="1">
            <a:spLocks/>
          </p:cNvSpPr>
          <p:nvPr/>
        </p:nvSpPr>
        <p:spPr>
          <a:xfrm>
            <a:off x="1499385" y="23226282"/>
            <a:ext cx="18447485" cy="3637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2138873" rtl="0" eaLnBrk="1" latinLnBrk="0" hangingPunct="1">
              <a:lnSpc>
                <a:spcPct val="90000"/>
              </a:lnSpc>
              <a:spcBef>
                <a:spcPts val="2339"/>
              </a:spcBef>
              <a:buFont typeface="Arial" panose="020B0604020202020204" pitchFamily="34" charset="0"/>
              <a:buNone/>
              <a:defRPr sz="5614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69437" indent="0" algn="l" defTabSz="2138873" rtl="0" eaLnBrk="1" latinLnBrk="0" hangingPunct="1">
              <a:lnSpc>
                <a:spcPct val="90000"/>
              </a:lnSpc>
              <a:spcBef>
                <a:spcPts val="1170"/>
              </a:spcBef>
              <a:buFont typeface="Arial" panose="020B0604020202020204" pitchFamily="34" charset="0"/>
              <a:buNone/>
              <a:defRPr sz="4678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138873" indent="0" algn="l" defTabSz="2138873" rtl="0" eaLnBrk="1" latinLnBrk="0" hangingPunct="1">
              <a:lnSpc>
                <a:spcPct val="90000"/>
              </a:lnSpc>
              <a:spcBef>
                <a:spcPts val="1170"/>
              </a:spcBef>
              <a:buFont typeface="Arial" panose="020B0604020202020204" pitchFamily="34" charset="0"/>
              <a:buNone/>
              <a:defRPr sz="421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8310" indent="0" algn="l" defTabSz="2138873" rtl="0" eaLnBrk="1" latinLnBrk="0" hangingPunct="1">
              <a:lnSpc>
                <a:spcPct val="90000"/>
              </a:lnSpc>
              <a:spcBef>
                <a:spcPts val="1170"/>
              </a:spcBef>
              <a:buFont typeface="Arial" panose="020B0604020202020204" pitchFamily="34" charset="0"/>
              <a:buNone/>
              <a:defRPr sz="374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277746" indent="0" algn="l" defTabSz="2138873" rtl="0" eaLnBrk="1" latinLnBrk="0" hangingPunct="1">
              <a:lnSpc>
                <a:spcPct val="90000"/>
              </a:lnSpc>
              <a:spcBef>
                <a:spcPts val="1170"/>
              </a:spcBef>
              <a:buFont typeface="Arial" panose="020B0604020202020204" pitchFamily="34" charset="0"/>
              <a:buNone/>
              <a:defRPr sz="374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47183" indent="0" algn="l" defTabSz="2138873" rtl="0" eaLnBrk="1" latinLnBrk="0" hangingPunct="1">
              <a:lnSpc>
                <a:spcPct val="90000"/>
              </a:lnSpc>
              <a:spcBef>
                <a:spcPts val="1170"/>
              </a:spcBef>
              <a:buFont typeface="Arial" panose="020B0604020202020204" pitchFamily="34" charset="0"/>
              <a:buNone/>
              <a:defRPr sz="374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416619" indent="0" algn="l" defTabSz="2138873" rtl="0" eaLnBrk="1" latinLnBrk="0" hangingPunct="1">
              <a:lnSpc>
                <a:spcPct val="90000"/>
              </a:lnSpc>
              <a:spcBef>
                <a:spcPts val="1170"/>
              </a:spcBef>
              <a:buFont typeface="Arial" panose="020B0604020202020204" pitchFamily="34" charset="0"/>
              <a:buNone/>
              <a:defRPr sz="374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486056" indent="0" algn="l" defTabSz="2138873" rtl="0" eaLnBrk="1" latinLnBrk="0" hangingPunct="1">
              <a:lnSpc>
                <a:spcPct val="90000"/>
              </a:lnSpc>
              <a:spcBef>
                <a:spcPts val="1170"/>
              </a:spcBef>
              <a:buFont typeface="Arial" panose="020B0604020202020204" pitchFamily="34" charset="0"/>
              <a:buNone/>
              <a:defRPr sz="374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555492" indent="0" algn="l" defTabSz="2138873" rtl="0" eaLnBrk="1" latinLnBrk="0" hangingPunct="1">
              <a:lnSpc>
                <a:spcPct val="90000"/>
              </a:lnSpc>
              <a:spcBef>
                <a:spcPts val="1170"/>
              </a:spcBef>
              <a:buFont typeface="Arial" panose="020B0604020202020204" pitchFamily="34" charset="0"/>
              <a:buNone/>
              <a:defRPr sz="3743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b="0"/>
          </a:p>
          <a:p>
            <a:endParaRPr lang="en-GB" b="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43E39C4-8917-60FC-6FC2-7F040FF72F4F}"/>
              </a:ext>
            </a:extLst>
          </p:cNvPr>
          <p:cNvSpPr txBox="1">
            <a:spLocks/>
          </p:cNvSpPr>
          <p:nvPr/>
        </p:nvSpPr>
        <p:spPr>
          <a:xfrm>
            <a:off x="12588004" y="11104377"/>
            <a:ext cx="7357665" cy="7971413"/>
          </a:xfrm>
          <a:prstGeom prst="rect">
            <a:avLst/>
          </a:prstGeom>
          <a:solidFill>
            <a:srgbClr val="FDF3ED"/>
          </a:solidFill>
          <a:ln w="57150">
            <a:solidFill>
              <a:srgbClr val="C00000"/>
            </a:solidFill>
          </a:ln>
        </p:spPr>
        <p:txBody>
          <a:bodyPr wrap="square" lIns="216000" rIns="216000" rtlCol="0">
            <a:spAutoFit/>
          </a:bodyPr>
          <a:lstStyle/>
          <a:p>
            <a:pPr algn="just"/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IQA refers to the task of quantifying the perceived visual quality of an image. It can be classified into:</a:t>
            </a:r>
          </a:p>
          <a:p>
            <a:pPr algn="just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Objective IQA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– performed through computational models like: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SSIM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Structural Similarity Index: measures the perceived structural information considering luminance, contrast, and structure;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PSNR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Peak Signal-to-Noise Ratio: defined as the ratio of the peak signal strength to the RMSE between the original and distorted images;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LPIPS,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Learned Perceptual Image Patch Similarity: It utilizes a CNN based on VGG-19 to assess perceptual similarity;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FID,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Fréchet Inception Distance: calculated by computing the Fréchet distance between two Gaussian fitted to feature representations of the Inception network.</a:t>
            </a:r>
          </a:p>
          <a:p>
            <a:pPr algn="just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Subjective IQA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– Human observers assess the quality of the image, and their collective rating yields a Mean Opinion Score (MOS)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4FBD8CB-A8A9-FA91-9D18-9E97A22454C5}"/>
              </a:ext>
            </a:extLst>
          </p:cNvPr>
          <p:cNvSpPr/>
          <p:nvPr/>
        </p:nvSpPr>
        <p:spPr>
          <a:xfrm>
            <a:off x="2181535" y="19684345"/>
            <a:ext cx="4429043" cy="1018263"/>
          </a:xfrm>
          <a:prstGeom prst="roundRect">
            <a:avLst/>
          </a:prstGeom>
          <a:solidFill>
            <a:srgbClr val="EFB2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000" b="1" dirty="0">
                <a:solidFill>
                  <a:schemeClr val="tx1"/>
                </a:solidFill>
                <a:latin typeface="Franklin Gothic Medium"/>
              </a:rPr>
              <a:t>Objectives</a:t>
            </a:r>
            <a:endParaRPr lang="en-GB" sz="4000" b="1" dirty="0">
              <a:solidFill>
                <a:schemeClr val="tx1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50" name="Picture 49" descr="A group of people standing on a balcony&#10;&#10;Description automatically generated">
            <a:extLst>
              <a:ext uri="{FF2B5EF4-FFF2-40B4-BE49-F238E27FC236}">
                <a16:creationId xmlns:a16="http://schemas.microsoft.com/office/drawing/2014/main" id="{61A83982-3C24-EC12-8B63-458356F339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691" r="24103"/>
          <a:stretch/>
        </p:blipFill>
        <p:spPr>
          <a:xfrm>
            <a:off x="9418440" y="12512271"/>
            <a:ext cx="2516479" cy="2786250"/>
          </a:xfrm>
          <a:prstGeom prst="rect">
            <a:avLst/>
          </a:prstGeom>
        </p:spPr>
      </p:pic>
      <p:pic>
        <p:nvPicPr>
          <p:cNvPr id="54" name="Picture 53" descr="A group of people standing on a boat">
            <a:extLst>
              <a:ext uri="{FF2B5EF4-FFF2-40B4-BE49-F238E27FC236}">
                <a16:creationId xmlns:a16="http://schemas.microsoft.com/office/drawing/2014/main" id="{3195BBDA-A2C0-1833-28E3-AEFB815BB13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472" r="24163"/>
          <a:stretch/>
        </p:blipFill>
        <p:spPr>
          <a:xfrm>
            <a:off x="9405984" y="16298000"/>
            <a:ext cx="2516478" cy="2781758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980E0A6-9F13-9669-2016-80B3368A216B}"/>
              </a:ext>
            </a:extLst>
          </p:cNvPr>
          <p:cNvSpPr>
            <a:spLocks/>
          </p:cNvSpPr>
          <p:nvPr/>
        </p:nvSpPr>
        <p:spPr>
          <a:xfrm>
            <a:off x="12864914" y="10443491"/>
            <a:ext cx="6792686" cy="1018263"/>
          </a:xfrm>
          <a:prstGeom prst="roundRect">
            <a:avLst/>
          </a:prstGeom>
          <a:solidFill>
            <a:srgbClr val="EFB2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chemeClr val="tx1"/>
                </a:solidFill>
                <a:latin typeface="Franklin Gothic Medium" panose="020B0603020102020204" pitchFamily="34" charset="0"/>
              </a:rPr>
              <a:t>Image Quality Assessment</a:t>
            </a:r>
          </a:p>
        </p:txBody>
      </p:sp>
      <p:pic>
        <p:nvPicPr>
          <p:cNvPr id="1050" name="Picture 1049">
            <a:extLst>
              <a:ext uri="{FF2B5EF4-FFF2-40B4-BE49-F238E27FC236}">
                <a16:creationId xmlns:a16="http://schemas.microsoft.com/office/drawing/2014/main" id="{75297A57-CFCA-AFCE-C060-FBF283E672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051985" y="29392471"/>
            <a:ext cx="1745131" cy="533446"/>
          </a:xfrm>
          <a:prstGeom prst="rect">
            <a:avLst/>
          </a:prstGeom>
        </p:spPr>
      </p:pic>
      <p:pic>
        <p:nvPicPr>
          <p:cNvPr id="1052" name="Picture 1051">
            <a:extLst>
              <a:ext uri="{FF2B5EF4-FFF2-40B4-BE49-F238E27FC236}">
                <a16:creationId xmlns:a16="http://schemas.microsoft.com/office/drawing/2014/main" id="{D50BFD58-0602-7A55-8D3B-9D6EE2F528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059701" y="29354075"/>
            <a:ext cx="1903500" cy="621551"/>
          </a:xfrm>
          <a:prstGeom prst="rect">
            <a:avLst/>
          </a:prstGeom>
        </p:spPr>
      </p:pic>
      <p:pic>
        <p:nvPicPr>
          <p:cNvPr id="1054" name="Picture 1053" descr="A collage of a person's face&#10;&#10;Description automatically generated">
            <a:extLst>
              <a:ext uri="{FF2B5EF4-FFF2-40B4-BE49-F238E27FC236}">
                <a16:creationId xmlns:a16="http://schemas.microsoft.com/office/drawing/2014/main" id="{AC6700EA-9D36-23DB-750B-3DE21FB0FA5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3483" b="68939"/>
          <a:stretch/>
        </p:blipFill>
        <p:spPr>
          <a:xfrm>
            <a:off x="7337661" y="19796962"/>
            <a:ext cx="12705510" cy="3427984"/>
          </a:xfrm>
          <a:prstGeom prst="rect">
            <a:avLst/>
          </a:prstGeom>
        </p:spPr>
      </p:pic>
      <p:graphicFrame>
        <p:nvGraphicFramePr>
          <p:cNvPr id="1060" name="Table 1059">
            <a:extLst>
              <a:ext uri="{FF2B5EF4-FFF2-40B4-BE49-F238E27FC236}">
                <a16:creationId xmlns:a16="http://schemas.microsoft.com/office/drawing/2014/main" id="{B1E163D5-FCAC-EAF9-C87D-AAD3A6D17E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525800"/>
              </p:ext>
            </p:extLst>
          </p:nvPr>
        </p:nvGraphicFramePr>
        <p:xfrm>
          <a:off x="7337661" y="23278647"/>
          <a:ext cx="12705510" cy="2367663"/>
        </p:xfrm>
        <a:graphic>
          <a:graphicData uri="http://schemas.openxmlformats.org/drawingml/2006/table">
            <a:tbl>
              <a:tblPr firstRow="1" bandRow="1">
                <a:effectLst>
                  <a:outerShdw dist="50800" sx="1000" sy="1000" algn="ctr" rotWithShape="0">
                    <a:srgbClr val="000000"/>
                  </a:outerShdw>
                </a:effectLst>
                <a:tableStyleId>{3C2FFA5D-87B4-456A-9821-1D502468CF0F}</a:tableStyleId>
              </a:tblPr>
              <a:tblGrid>
                <a:gridCol w="2541102">
                  <a:extLst>
                    <a:ext uri="{9D8B030D-6E8A-4147-A177-3AD203B41FA5}">
                      <a16:colId xmlns:a16="http://schemas.microsoft.com/office/drawing/2014/main" val="2032654697"/>
                    </a:ext>
                  </a:extLst>
                </a:gridCol>
                <a:gridCol w="2541102">
                  <a:extLst>
                    <a:ext uri="{9D8B030D-6E8A-4147-A177-3AD203B41FA5}">
                      <a16:colId xmlns:a16="http://schemas.microsoft.com/office/drawing/2014/main" val="3022460809"/>
                    </a:ext>
                  </a:extLst>
                </a:gridCol>
                <a:gridCol w="2541102">
                  <a:extLst>
                    <a:ext uri="{9D8B030D-6E8A-4147-A177-3AD203B41FA5}">
                      <a16:colId xmlns:a16="http://schemas.microsoft.com/office/drawing/2014/main" val="3392326450"/>
                    </a:ext>
                  </a:extLst>
                </a:gridCol>
                <a:gridCol w="2541102">
                  <a:extLst>
                    <a:ext uri="{9D8B030D-6E8A-4147-A177-3AD203B41FA5}">
                      <a16:colId xmlns:a16="http://schemas.microsoft.com/office/drawing/2014/main" val="3062148420"/>
                    </a:ext>
                  </a:extLst>
                </a:gridCol>
                <a:gridCol w="2541102">
                  <a:extLst>
                    <a:ext uri="{9D8B030D-6E8A-4147-A177-3AD203B41FA5}">
                      <a16:colId xmlns:a16="http://schemas.microsoft.com/office/drawing/2014/main" val="1244454298"/>
                    </a:ext>
                  </a:extLst>
                </a:gridCol>
              </a:tblGrid>
              <a:tr h="538863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Reference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Riemannian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StegaStamp</a:t>
                      </a:r>
                      <a:endParaRPr lang="en-US" sz="2400" err="1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FStega</a:t>
                      </a:r>
                      <a:endParaRPr lang="en-US" sz="2400" err="1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StampOne</a:t>
                      </a:r>
                      <a:endParaRPr lang="en-US" sz="2400" err="1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5128886"/>
                  </a:ext>
                </a:extLst>
              </a:tr>
              <a:tr h="417618">
                <a:tc>
                  <a:txBody>
                    <a:bodyPr/>
                    <a:lstStyle/>
                    <a:p>
                      <a:pPr marL="0" marR="0" lvl="0" indent="0" algn="r" defTabSz="213887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SSIM</a:t>
                      </a:r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0.9670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0.9335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0.9481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0.9574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250907"/>
                  </a:ext>
                </a:extLst>
              </a:tr>
              <a:tr h="417618">
                <a:tc>
                  <a:txBody>
                    <a:bodyPr/>
                    <a:lstStyle/>
                    <a:p>
                      <a:pPr marL="0" marR="0" lvl="0" indent="0" algn="r" defTabSz="213887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PSNR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33.352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30.968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32.341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34.871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105253"/>
                  </a:ext>
                </a:extLst>
              </a:tr>
              <a:tr h="417618">
                <a:tc>
                  <a:txBody>
                    <a:bodyPr/>
                    <a:lstStyle/>
                    <a:p>
                      <a:pPr marL="0" marR="0" lvl="0" indent="0" algn="r" defTabSz="213887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LPIPS</a:t>
                      </a:r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0.0114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0.0174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0.0172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0.0253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8655443"/>
                  </a:ext>
                </a:extLst>
              </a:tr>
              <a:tr h="417618">
                <a:tc>
                  <a:txBody>
                    <a:bodyPr/>
                    <a:lstStyle/>
                    <a:p>
                      <a:pPr algn="r"/>
                      <a:r>
                        <a:rPr lang="en-US" sz="240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MOS</a:t>
                      </a:r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7.2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8.2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4.2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7.2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3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857456"/>
                  </a:ext>
                </a:extLst>
              </a:tr>
            </a:tbl>
          </a:graphicData>
        </a:graphic>
      </p:graphicFrame>
      <p:sp>
        <p:nvSpPr>
          <p:cNvPr id="1061" name="TextBox 1060">
            <a:extLst>
              <a:ext uri="{FF2B5EF4-FFF2-40B4-BE49-F238E27FC236}">
                <a16:creationId xmlns:a16="http://schemas.microsoft.com/office/drawing/2014/main" id="{4426EFCF-6E80-1D39-C688-5471C5188C34}"/>
              </a:ext>
            </a:extLst>
          </p:cNvPr>
          <p:cNvSpPr txBox="1"/>
          <p:nvPr/>
        </p:nvSpPr>
        <p:spPr>
          <a:xfrm>
            <a:off x="10333512" y="11545060"/>
            <a:ext cx="458779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7200" b="1" dirty="0">
                <a:solidFill>
                  <a:srgbClr val="760000"/>
                </a:solidFill>
              </a:rPr>
              <a:t>+</a:t>
            </a:r>
          </a:p>
        </p:txBody>
      </p:sp>
      <p:sp>
        <p:nvSpPr>
          <p:cNvPr id="1062" name="Arrow: Right 1061">
            <a:extLst>
              <a:ext uri="{FF2B5EF4-FFF2-40B4-BE49-F238E27FC236}">
                <a16:creationId xmlns:a16="http://schemas.microsoft.com/office/drawing/2014/main" id="{C3578AB0-098A-3411-1D7F-614BDE3B4FCE}"/>
              </a:ext>
            </a:extLst>
          </p:cNvPr>
          <p:cNvSpPr/>
          <p:nvPr/>
        </p:nvSpPr>
        <p:spPr>
          <a:xfrm rot="5400000">
            <a:off x="10283029" y="15547784"/>
            <a:ext cx="762388" cy="574114"/>
          </a:xfrm>
          <a:prstGeom prst="rightArrow">
            <a:avLst/>
          </a:prstGeom>
          <a:solidFill>
            <a:srgbClr val="76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60000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2172C12-56AC-5CA4-76D4-B8B73D7C2DD7}"/>
              </a:ext>
            </a:extLst>
          </p:cNvPr>
          <p:cNvSpPr txBox="1"/>
          <p:nvPr/>
        </p:nvSpPr>
        <p:spPr>
          <a:xfrm rot="16200000">
            <a:off x="9031205" y="10658008"/>
            <a:ext cx="137759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PT" sz="2400" dirty="0">
                <a:ea typeface="Calibri"/>
                <a:cs typeface="Calibri"/>
              </a:rPr>
              <a:t>message</a:t>
            </a:r>
            <a:endParaRPr lang="pt-PT" sz="24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966BCB8-B0EC-AF42-2FC0-872F497E207C}"/>
              </a:ext>
            </a:extLst>
          </p:cNvPr>
          <p:cNvSpPr txBox="1"/>
          <p:nvPr/>
        </p:nvSpPr>
        <p:spPr>
          <a:xfrm rot="16200000">
            <a:off x="7772868" y="13383474"/>
            <a:ext cx="27579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2400" dirty="0">
                <a:ea typeface="Calibri"/>
                <a:cs typeface="Calibri"/>
              </a:rPr>
              <a:t>Original image</a:t>
            </a:r>
            <a:endParaRPr lang="pt-PT" sz="20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EFC5BDF-39A2-6678-3DF0-4F431C5B79ED}"/>
              </a:ext>
            </a:extLst>
          </p:cNvPr>
          <p:cNvSpPr txBox="1"/>
          <p:nvPr/>
        </p:nvSpPr>
        <p:spPr>
          <a:xfrm rot="16200000">
            <a:off x="7924516" y="17382168"/>
            <a:ext cx="245653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2400" dirty="0">
                <a:ea typeface="Calibri"/>
                <a:cs typeface="Calibri"/>
              </a:rPr>
              <a:t>Encoded image</a:t>
            </a:r>
            <a:endParaRPr lang="pt-PT" sz="2400" dirty="0"/>
          </a:p>
        </p:txBody>
      </p:sp>
      <p:pic>
        <p:nvPicPr>
          <p:cNvPr id="1064" name="Picture 1063" descr="A red stamp with text&#10;&#10;Description automatically generated">
            <a:extLst>
              <a:ext uri="{FF2B5EF4-FFF2-40B4-BE49-F238E27FC236}">
                <a16:creationId xmlns:a16="http://schemas.microsoft.com/office/drawing/2014/main" id="{540D3A92-90A4-3F43-176E-43803CA577F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3738879">
            <a:off x="10280710" y="16170968"/>
            <a:ext cx="2568268" cy="1328382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C29DB67-1DB7-0FE9-319D-E50783611A5E}"/>
              </a:ext>
            </a:extLst>
          </p:cNvPr>
          <p:cNvSpPr txBox="1"/>
          <p:nvPr/>
        </p:nvSpPr>
        <p:spPr>
          <a:xfrm>
            <a:off x="17464148" y="19306843"/>
            <a:ext cx="363067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PT" sz="2400">
              <a:ea typeface="Calibri"/>
              <a:cs typeface="Calibri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037DE938-C8E5-FC10-D1D4-F092A55746E0}"/>
              </a:ext>
            </a:extLst>
          </p:cNvPr>
          <p:cNvSpPr txBox="1"/>
          <p:nvPr/>
        </p:nvSpPr>
        <p:spPr>
          <a:xfrm>
            <a:off x="9996661" y="19766936"/>
            <a:ext cx="69532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4400" b="1" dirty="0">
                <a:ea typeface="Calibri"/>
                <a:cs typeface="Calibri"/>
              </a:rPr>
              <a:t>1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F7BDC081-CD84-3001-2C60-771EE1C7BE38}"/>
              </a:ext>
            </a:extLst>
          </p:cNvPr>
          <p:cNvSpPr txBox="1"/>
          <p:nvPr/>
        </p:nvSpPr>
        <p:spPr>
          <a:xfrm>
            <a:off x="12553025" y="19766997"/>
            <a:ext cx="69532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4400" b="1" dirty="0">
                <a:solidFill>
                  <a:srgbClr val="760000"/>
                </a:solidFill>
                <a:ea typeface="Calibri"/>
                <a:cs typeface="Calibri"/>
              </a:rPr>
              <a:t>2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3C9CE59D-DF88-7964-C06B-E25B667D7816}"/>
              </a:ext>
            </a:extLst>
          </p:cNvPr>
          <p:cNvSpPr txBox="1"/>
          <p:nvPr/>
        </p:nvSpPr>
        <p:spPr>
          <a:xfrm>
            <a:off x="15219646" y="19767058"/>
            <a:ext cx="69532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4400" b="1" dirty="0">
                <a:solidFill>
                  <a:srgbClr val="760000"/>
                </a:solidFill>
                <a:ea typeface="Calibri"/>
                <a:cs typeface="Calibri"/>
              </a:rPr>
              <a:t>3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F21930CD-A4C9-32A8-1439-D5CEC16B964F}"/>
              </a:ext>
            </a:extLst>
          </p:cNvPr>
          <p:cNvSpPr txBox="1"/>
          <p:nvPr/>
        </p:nvSpPr>
        <p:spPr>
          <a:xfrm>
            <a:off x="17691900" y="19767241"/>
            <a:ext cx="69532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4400" b="1">
                <a:ea typeface="Calibri"/>
                <a:cs typeface="Calibri"/>
              </a:rPr>
              <a:t>4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63274BAB-3454-0A31-040D-C29B05D63348}"/>
              </a:ext>
            </a:extLst>
          </p:cNvPr>
          <p:cNvSpPr txBox="1"/>
          <p:nvPr/>
        </p:nvSpPr>
        <p:spPr>
          <a:xfrm>
            <a:off x="8052855" y="25730105"/>
            <a:ext cx="1146991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400" b="1" dirty="0">
                <a:latin typeface="Arial"/>
              </a:rPr>
              <a:t>​</a:t>
            </a:r>
            <a:r>
              <a:rPr lang="en-US" sz="2200" dirty="0">
                <a:latin typeface="Arial"/>
              </a:rPr>
              <a:t>For SSIM, PSNR and MOS, </a:t>
            </a:r>
            <a:r>
              <a:rPr lang="en-US" sz="2200" b="1" dirty="0">
                <a:latin typeface="Arial"/>
              </a:rPr>
              <a:t>higher </a:t>
            </a:r>
            <a:r>
              <a:rPr lang="en-US" sz="2200" dirty="0">
                <a:latin typeface="Arial"/>
              </a:rPr>
              <a:t>​values are </a:t>
            </a:r>
            <a:r>
              <a:rPr lang="en-US" sz="2200" b="1" dirty="0">
                <a:latin typeface="Arial"/>
              </a:rPr>
              <a:t>better. </a:t>
            </a:r>
            <a:r>
              <a:rPr lang="en-US" sz="2200" dirty="0">
                <a:latin typeface="Arial"/>
              </a:rPr>
              <a:t>For LPIPS, ​</a:t>
            </a:r>
            <a:r>
              <a:rPr lang="en-US" sz="2200" b="1" dirty="0">
                <a:latin typeface="Arial"/>
              </a:rPr>
              <a:t>lower </a:t>
            </a:r>
            <a:r>
              <a:rPr lang="en-US" sz="2200" dirty="0">
                <a:latin typeface="Arial"/>
              </a:rPr>
              <a:t>values are </a:t>
            </a:r>
            <a:r>
              <a:rPr lang="en-US" sz="2200" b="1" dirty="0">
                <a:latin typeface="Arial"/>
              </a:rPr>
              <a:t>better.</a:t>
            </a:r>
            <a:endParaRPr lang="en-US" sz="2200" dirty="0">
              <a:latin typeface="Arial"/>
              <a:cs typeface="Arial"/>
            </a:endParaRPr>
          </a:p>
        </p:txBody>
      </p:sp>
      <p:sp>
        <p:nvSpPr>
          <p:cNvPr id="37" name="TextBox 58">
            <a:extLst>
              <a:ext uri="{FF2B5EF4-FFF2-40B4-BE49-F238E27FC236}">
                <a16:creationId xmlns:a16="http://schemas.microsoft.com/office/drawing/2014/main" id="{BB9B661F-D19B-5EA0-95F5-C302E3F914E0}"/>
              </a:ext>
            </a:extLst>
          </p:cNvPr>
          <p:cNvSpPr txBox="1"/>
          <p:nvPr/>
        </p:nvSpPr>
        <p:spPr>
          <a:xfrm>
            <a:off x="1546344" y="26474330"/>
            <a:ext cx="18491238" cy="1969770"/>
          </a:xfrm>
          <a:prstGeom prst="rect">
            <a:avLst/>
          </a:prstGeom>
          <a:solidFill>
            <a:schemeClr val="accent2">
              <a:lumMod val="20000"/>
              <a:lumOff val="80000"/>
              <a:alpha val="30000"/>
            </a:schemeClr>
          </a:solidFill>
          <a:ln w="57150">
            <a:solidFill>
              <a:srgbClr val="C00000"/>
            </a:solidFill>
          </a:ln>
        </p:spPr>
        <p:txBody>
          <a:bodyPr wrap="square" lIns="216000" tIns="45720" rIns="216000" bIns="45720" rtlCol="0" anchor="t">
            <a:spAutoFit/>
          </a:bodyPr>
          <a:lstStyle/>
          <a:p>
            <a:pPr algn="just"/>
            <a:endParaRPr lang="en-US" sz="2400" dirty="0">
              <a:latin typeface="Arial"/>
              <a:cs typeface="Arial"/>
            </a:endParaRPr>
          </a:p>
          <a:p>
            <a:pPr algn="just"/>
            <a:r>
              <a:rPr lang="en-US" sz="2400" dirty="0">
                <a:latin typeface="Arial"/>
                <a:cs typeface="Arial"/>
              </a:rPr>
              <a:t>As we can see, objective IQA metrics chose as the better images </a:t>
            </a:r>
            <a:r>
              <a:rPr lang="en-US" sz="2400" b="1" dirty="0">
                <a:latin typeface="Arial"/>
                <a:cs typeface="Arial"/>
              </a:rPr>
              <a:t>1</a:t>
            </a:r>
            <a:r>
              <a:rPr lang="en-US" sz="2400" dirty="0">
                <a:latin typeface="Arial"/>
                <a:cs typeface="Arial"/>
              </a:rPr>
              <a:t>, </a:t>
            </a:r>
            <a:r>
              <a:rPr lang="en-US" sz="2400" b="1" dirty="0">
                <a:latin typeface="Arial"/>
                <a:cs typeface="Arial"/>
              </a:rPr>
              <a:t>4</a:t>
            </a:r>
            <a:r>
              <a:rPr lang="en-US" sz="2400" dirty="0">
                <a:latin typeface="Arial"/>
                <a:cs typeface="Arial"/>
              </a:rPr>
              <a:t> and </a:t>
            </a:r>
            <a:r>
              <a:rPr lang="en-US" sz="2400" b="1" dirty="0">
                <a:solidFill>
                  <a:srgbClr val="760000"/>
                </a:solidFill>
                <a:latin typeface="Arial"/>
                <a:cs typeface="Arial"/>
              </a:rPr>
              <a:t>3</a:t>
            </a:r>
            <a:r>
              <a:rPr lang="en-US" sz="2400" dirty="0">
                <a:latin typeface="Arial"/>
                <a:cs typeface="Arial"/>
              </a:rPr>
              <a:t>. However, observers show a clear preference for image </a:t>
            </a:r>
            <a:r>
              <a:rPr lang="en-US" sz="2400" b="1" dirty="0">
                <a:solidFill>
                  <a:srgbClr val="760000"/>
                </a:solidFill>
                <a:latin typeface="Arial"/>
                <a:cs typeface="Arial"/>
              </a:rPr>
              <a:t>2</a:t>
            </a:r>
            <a:r>
              <a:rPr lang="en-US" sz="2400" dirty="0">
                <a:latin typeface="Arial"/>
                <a:cs typeface="Arial"/>
              </a:rPr>
              <a:t>, which has a higher </a:t>
            </a:r>
            <a:r>
              <a:rPr lang="en-US" sz="2400" b="1" dirty="0">
                <a:latin typeface="Arial"/>
                <a:cs typeface="Arial"/>
              </a:rPr>
              <a:t>MOS </a:t>
            </a:r>
            <a:r>
              <a:rPr lang="en-US" sz="2400" dirty="0">
                <a:latin typeface="Arial"/>
                <a:cs typeface="Arial"/>
              </a:rPr>
              <a:t>than any other image. </a:t>
            </a:r>
            <a:r>
              <a:rPr lang="pt-PT" sz="2800" b="1" err="1">
                <a:latin typeface="Calibri"/>
                <a:ea typeface="Calibri"/>
                <a:cs typeface="Calibri"/>
              </a:rPr>
              <a:t>Example</a:t>
            </a:r>
            <a:r>
              <a:rPr lang="pt-PT" sz="2800" b="1" dirty="0">
                <a:latin typeface="Calibri"/>
                <a:ea typeface="Calibri"/>
                <a:cs typeface="Calibri"/>
              </a:rPr>
              <a:t> </a:t>
            </a:r>
            <a:r>
              <a:rPr lang="pt-PT" sz="2800" b="1" err="1">
                <a:latin typeface="Calibri"/>
                <a:ea typeface="Calibri"/>
                <a:cs typeface="Calibri"/>
              </a:rPr>
              <a:t>of</a:t>
            </a:r>
            <a:r>
              <a:rPr lang="pt-PT" sz="2800" b="1" dirty="0">
                <a:latin typeface="Calibri"/>
                <a:ea typeface="Calibri"/>
                <a:cs typeface="Calibri"/>
              </a:rPr>
              <a:t> </a:t>
            </a:r>
            <a:r>
              <a:rPr lang="pt-PT" sz="2800" b="1" err="1">
                <a:latin typeface="Calibri"/>
                <a:ea typeface="Calibri"/>
                <a:cs typeface="Calibri"/>
              </a:rPr>
              <a:t>the</a:t>
            </a:r>
            <a:r>
              <a:rPr lang="pt-PT" sz="2800" b="1" dirty="0">
                <a:latin typeface="Calibri"/>
                <a:ea typeface="Calibri"/>
                <a:cs typeface="Calibri"/>
              </a:rPr>
              <a:t> </a:t>
            </a:r>
            <a:r>
              <a:rPr lang="pt-PT" sz="2800" b="1" err="1">
                <a:latin typeface="Calibri"/>
                <a:ea typeface="Calibri"/>
                <a:cs typeface="Calibri"/>
              </a:rPr>
              <a:t>discripancy</a:t>
            </a:r>
            <a:r>
              <a:rPr lang="pt-PT" sz="2800" b="1" dirty="0">
                <a:latin typeface="Calibri"/>
                <a:ea typeface="Calibri"/>
                <a:cs typeface="Calibri"/>
              </a:rPr>
              <a:t> </a:t>
            </a:r>
            <a:r>
              <a:rPr lang="pt-PT" sz="2800" b="1" err="1">
                <a:latin typeface="Calibri"/>
                <a:ea typeface="Calibri"/>
                <a:cs typeface="Calibri"/>
              </a:rPr>
              <a:t>between</a:t>
            </a:r>
            <a:r>
              <a:rPr lang="pt-PT" sz="2800" b="1" dirty="0">
                <a:latin typeface="Calibri"/>
                <a:ea typeface="Calibri"/>
                <a:cs typeface="Calibri"/>
              </a:rPr>
              <a:t> </a:t>
            </a:r>
            <a:r>
              <a:rPr lang="pt-PT" sz="2800" b="1" err="1">
                <a:latin typeface="Calibri"/>
                <a:ea typeface="Calibri"/>
                <a:cs typeface="Calibri"/>
              </a:rPr>
              <a:t>objective</a:t>
            </a:r>
            <a:r>
              <a:rPr lang="pt-PT" sz="2800" b="1" dirty="0">
                <a:latin typeface="Calibri"/>
                <a:ea typeface="Calibri"/>
                <a:cs typeface="Calibri"/>
              </a:rPr>
              <a:t> (</a:t>
            </a:r>
            <a:r>
              <a:rPr lang="pt-PT" sz="2800" b="1" err="1">
                <a:latin typeface="Calibri"/>
                <a:ea typeface="Calibri"/>
                <a:cs typeface="Calibri"/>
              </a:rPr>
              <a:t>numerical</a:t>
            </a:r>
            <a:r>
              <a:rPr lang="pt-PT" sz="2800" b="1" dirty="0">
                <a:latin typeface="Calibri"/>
                <a:ea typeface="Calibri"/>
                <a:cs typeface="Calibri"/>
              </a:rPr>
              <a:t>) </a:t>
            </a:r>
            <a:r>
              <a:rPr lang="pt-PT" sz="2800" b="1" err="1">
                <a:latin typeface="Calibri"/>
                <a:ea typeface="Calibri"/>
                <a:cs typeface="Calibri"/>
              </a:rPr>
              <a:t>metrics</a:t>
            </a:r>
            <a:r>
              <a:rPr lang="pt-PT" sz="2800" b="1" dirty="0">
                <a:latin typeface="Calibri"/>
                <a:ea typeface="Calibri"/>
                <a:cs typeface="Calibri"/>
              </a:rPr>
              <a:t> </a:t>
            </a:r>
            <a:r>
              <a:rPr lang="pt-PT" sz="2800" b="1" err="1">
                <a:latin typeface="Calibri"/>
                <a:ea typeface="Calibri"/>
                <a:cs typeface="Calibri"/>
              </a:rPr>
              <a:t>and</a:t>
            </a:r>
            <a:r>
              <a:rPr lang="pt-PT" sz="2800" b="1" dirty="0">
                <a:latin typeface="Calibri"/>
                <a:ea typeface="Calibri"/>
                <a:cs typeface="Calibri"/>
              </a:rPr>
              <a:t> </a:t>
            </a:r>
            <a:r>
              <a:rPr lang="pt-PT" sz="2800" b="1" err="1">
                <a:latin typeface="Calibri"/>
                <a:ea typeface="Calibri"/>
                <a:cs typeface="Calibri"/>
              </a:rPr>
              <a:t>human</a:t>
            </a:r>
            <a:r>
              <a:rPr lang="pt-PT" sz="2800" b="1" dirty="0">
                <a:latin typeface="Calibri"/>
                <a:ea typeface="Calibri"/>
                <a:cs typeface="Calibri"/>
              </a:rPr>
              <a:t> visual </a:t>
            </a:r>
            <a:r>
              <a:rPr lang="pt-PT" sz="2800" b="1" err="1">
                <a:latin typeface="Calibri"/>
                <a:ea typeface="Calibri"/>
                <a:cs typeface="Calibri"/>
              </a:rPr>
              <a:t>assessment</a:t>
            </a:r>
            <a:r>
              <a:rPr lang="pt-PT" sz="2800" b="1" dirty="0">
                <a:latin typeface="Calibri"/>
                <a:ea typeface="Calibri"/>
                <a:cs typeface="Calibri"/>
              </a:rPr>
              <a:t>: </a:t>
            </a:r>
            <a:r>
              <a:rPr lang="pt-PT" sz="2800" err="1">
                <a:latin typeface="Calibri"/>
                <a:ea typeface="Calibri"/>
                <a:cs typeface="Calibri"/>
              </a:rPr>
              <a:t>Many</a:t>
            </a:r>
            <a:r>
              <a:rPr lang="pt-PT" sz="2800">
                <a:latin typeface="Calibri"/>
                <a:ea typeface="Calibri"/>
                <a:cs typeface="Calibri"/>
              </a:rPr>
              <a:t> </a:t>
            </a:r>
            <a:r>
              <a:rPr lang="pt-PT" sz="2800" err="1">
                <a:latin typeface="Calibri"/>
                <a:ea typeface="Calibri"/>
                <a:cs typeface="Calibri"/>
              </a:rPr>
              <a:t>humans</a:t>
            </a:r>
            <a:r>
              <a:rPr lang="pt-PT" sz="2800" dirty="0">
                <a:latin typeface="Calibri"/>
                <a:ea typeface="Calibri"/>
                <a:cs typeface="Calibri"/>
              </a:rPr>
              <a:t> </a:t>
            </a:r>
            <a:r>
              <a:rPr lang="pt-PT" sz="2800" err="1">
                <a:latin typeface="Calibri"/>
                <a:ea typeface="Calibri"/>
                <a:cs typeface="Calibri"/>
              </a:rPr>
              <a:t>would</a:t>
            </a:r>
            <a:r>
              <a:rPr lang="pt-PT" sz="2800" dirty="0">
                <a:latin typeface="Calibri"/>
                <a:ea typeface="Calibri"/>
                <a:cs typeface="Calibri"/>
              </a:rPr>
              <a:t> </a:t>
            </a:r>
            <a:r>
              <a:rPr lang="pt-PT" sz="2800" err="1">
                <a:latin typeface="Calibri"/>
                <a:ea typeface="Calibri"/>
                <a:cs typeface="Calibri"/>
              </a:rPr>
              <a:t>say</a:t>
            </a:r>
            <a:r>
              <a:rPr lang="pt-PT" sz="2800" dirty="0">
                <a:latin typeface="Calibri"/>
                <a:ea typeface="Calibri"/>
                <a:cs typeface="Calibri"/>
              </a:rPr>
              <a:t>: </a:t>
            </a:r>
            <a:r>
              <a:rPr lang="pt-PT" sz="2800" dirty="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"</a:t>
            </a:r>
            <a:r>
              <a:rPr lang="pt-PT" sz="280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2 </a:t>
            </a:r>
            <a:r>
              <a:rPr lang="pt-PT" sz="2800" err="1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t-PT" sz="2800" dirty="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t-PT" sz="2800" err="1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better</a:t>
            </a:r>
            <a:r>
              <a:rPr lang="pt-PT" sz="2800" dirty="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t-PT" sz="2800" err="1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than</a:t>
            </a:r>
            <a:r>
              <a:rPr lang="pt-PT" sz="2800" dirty="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t-PT" sz="280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3</a:t>
            </a:r>
            <a:r>
              <a:rPr lang="pt-PT" sz="2800" dirty="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". </a:t>
            </a:r>
            <a:r>
              <a:rPr lang="pt-PT" sz="2800">
                <a:latin typeface="Calibri"/>
                <a:ea typeface="Calibri"/>
                <a:cs typeface="Calibri"/>
              </a:rPr>
              <a:t>SSIM </a:t>
            </a:r>
            <a:r>
              <a:rPr lang="pt-PT" sz="2800" err="1">
                <a:latin typeface="Calibri"/>
                <a:ea typeface="Calibri"/>
                <a:cs typeface="Calibri"/>
              </a:rPr>
              <a:t>metric</a:t>
            </a:r>
            <a:r>
              <a:rPr lang="pt-PT" sz="2800">
                <a:latin typeface="Calibri"/>
                <a:ea typeface="Calibri"/>
                <a:cs typeface="Calibri"/>
              </a:rPr>
              <a:t>:</a:t>
            </a:r>
            <a:r>
              <a:rPr lang="pt-PT" sz="2800" dirty="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t-PT" sz="280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3 </a:t>
            </a:r>
            <a:r>
              <a:rPr lang="pt-PT" sz="2800" err="1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t-PT" sz="2800" dirty="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t-PT" sz="2800" err="1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better</a:t>
            </a:r>
            <a:r>
              <a:rPr lang="pt-PT" sz="2800" dirty="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t-PT" sz="2800" err="1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than</a:t>
            </a:r>
            <a:r>
              <a:rPr lang="pt-PT" sz="2800" dirty="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t-PT" sz="2800">
                <a:solidFill>
                  <a:srgbClr val="760000"/>
                </a:solidFill>
                <a:latin typeface="Calibri"/>
                <a:ea typeface="Calibri"/>
                <a:cs typeface="Calibri"/>
              </a:rPr>
              <a:t>2</a:t>
            </a:r>
            <a:r>
              <a:rPr lang="pt-PT" sz="2800" dirty="0">
                <a:latin typeface="Calibri"/>
                <a:ea typeface="Calibri"/>
                <a:cs typeface="Calibri"/>
              </a:rPr>
              <a:t>.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Calibri" panose="020F0502020204030204"/>
              <a:ea typeface="Calibri"/>
              <a:cs typeface="Calibri"/>
            </a:endParaRPr>
          </a:p>
        </p:txBody>
      </p:sp>
      <p:sp>
        <p:nvSpPr>
          <p:cNvPr id="38" name="Rectangle: Rounded Corners 46">
            <a:extLst>
              <a:ext uri="{FF2B5EF4-FFF2-40B4-BE49-F238E27FC236}">
                <a16:creationId xmlns:a16="http://schemas.microsoft.com/office/drawing/2014/main" id="{68F4575D-7C77-B61A-6514-A6D583098104}"/>
              </a:ext>
            </a:extLst>
          </p:cNvPr>
          <p:cNvSpPr/>
          <p:nvPr/>
        </p:nvSpPr>
        <p:spPr>
          <a:xfrm>
            <a:off x="1680399" y="25542898"/>
            <a:ext cx="5476248" cy="1097613"/>
          </a:xfrm>
          <a:prstGeom prst="roundRect">
            <a:avLst/>
          </a:prstGeom>
          <a:solidFill>
            <a:srgbClr val="EFB2A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4000" b="1" dirty="0">
                <a:solidFill>
                  <a:schemeClr val="tx1"/>
                </a:solidFill>
                <a:latin typeface="Franklin Gothic Medium"/>
              </a:rPr>
              <a:t>Preliminary evaluation</a:t>
            </a:r>
            <a:endParaRPr lang="en-GB" sz="4000" b="1" dirty="0">
              <a:solidFill>
                <a:schemeClr val="tx1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3070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2252</TotalTime>
  <Words>598</Words>
  <Application>Microsoft Office PowerPoint</Application>
  <PresentationFormat>Custom</PresentationFormat>
  <Paragraphs>69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Franklin Gothic Medium</vt:lpstr>
      <vt:lpstr>Times New Roman</vt:lpstr>
      <vt:lpstr>Office Theme</vt:lpstr>
      <vt:lpstr>Metrics of Automatic Image Quality Assessment Based on Human Perception --- A comparative study and a proposal of a new metric André Neto  Advisors: Nuno Gonçalves, João Marcos Institute of Systems and Robotics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Best Student conference of the universe Albert Einstein (Do not add affiliation)  Advisors: Bob Sieger  Institute of The Silver Bullet</dc:title>
  <dc:creator>Paulo Menezes</dc:creator>
  <cp:lastModifiedBy>André Guilherme dos Santos Neto</cp:lastModifiedBy>
  <cp:revision>10</cp:revision>
  <dcterms:created xsi:type="dcterms:W3CDTF">2022-01-19T13:40:08Z</dcterms:created>
  <dcterms:modified xsi:type="dcterms:W3CDTF">2024-01-31T23:57:32Z</dcterms:modified>
</cp:coreProperties>
</file>

<file path=docProps/thumbnail.jpeg>
</file>